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300" y="-24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7FC598-1AAE-44CF-995F-96BF7AD924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186E5C-E310-41C6-BE58-1BD4B0E8DC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3225DF-C68D-497E-9A79-8E956200FB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0163D-0C88-44A7-8699-458A2D875081}" type="datetimeFigureOut">
              <a:rPr lang="en-US" smtClean="0"/>
              <a:t>5/15/2021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80B85C-3A0A-4AD4-9889-AE0A2CA974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B4E49E-CCBC-4491-9B5F-1749BD3E6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F3F24-217D-4428-996E-218C89128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4275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8FFD3-EA84-4067-8CC9-3AF15ABD36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76A04B5-63F9-43E6-9810-53AFAD61C2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7FF1ED-7846-4AD9-BB59-4EB4891218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0163D-0C88-44A7-8699-458A2D875081}" type="datetimeFigureOut">
              <a:rPr lang="en-US" smtClean="0"/>
              <a:t>5/15/2021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ED66AE-F64C-43CA-B357-5E04EE0674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92E0A0-5104-41D7-8692-C4A0368B2C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F3F24-217D-4428-996E-218C89128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2781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C99814C-18DD-43FC-ADC8-8253312E430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09A0DC3-D41A-4757-98E7-AE9AE1CAB0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42D874-1F99-45B7-9987-8BC67FC4FC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0163D-0C88-44A7-8699-458A2D875081}" type="datetimeFigureOut">
              <a:rPr lang="en-US" smtClean="0"/>
              <a:t>5/15/2021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7AC757-9625-4D3F-98D1-0CF499EDD2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26A10F-C374-45FF-9A55-93B36627A6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F3F24-217D-4428-996E-218C89128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1313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016C89-84BC-459A-B5D0-F6997AC42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C6B748-0E7A-4EB5-BE06-9E84E2A463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179A6D-729F-4668-9090-B504504436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0163D-0C88-44A7-8699-458A2D875081}" type="datetimeFigureOut">
              <a:rPr lang="en-US" smtClean="0"/>
              <a:t>5/15/2021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801FCC-160D-415F-83C1-005FFFD50A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18B4F2-D3AA-4791-BDC0-3F6ACE4A5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F3F24-217D-4428-996E-218C89128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2720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CF1657-0F40-4BE0-8C64-81BFF9884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CD245B-0A83-4EA6-8CA2-2E0C1855E9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0CAB41-37E3-4388-9162-3A8FC198E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0163D-0C88-44A7-8699-458A2D875081}" type="datetimeFigureOut">
              <a:rPr lang="en-US" smtClean="0"/>
              <a:t>5/15/2021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BEAA75-32F2-4C88-A95B-90C4975C7D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FC02B3-B920-47AE-9B9B-E82BCCFA9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F3F24-217D-4428-996E-218C89128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3223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0EE490-BCF0-43ED-9135-869F3DF17B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243892-F6B4-4F5A-ABC0-BCAD33A45C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6A54FD-523D-465D-AD4D-3C64569CB8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4C8D6F-EFAC-4000-B912-AAFD82654F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0163D-0C88-44A7-8699-458A2D875081}" type="datetimeFigureOut">
              <a:rPr lang="en-US" smtClean="0"/>
              <a:t>5/15/2021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C59837-64F4-44C9-93CB-FEC4F0CA6D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064D0D-3A75-4114-895B-997ACF380F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F3F24-217D-4428-996E-218C89128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9861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B05734-0617-484E-B63B-3F687A8379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1F7AF7-0760-47F7-9DBE-E964203610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0CE1B1-4D33-4016-845F-3855C4AC06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111D718-1A5C-4626-9BAF-028E310255A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FA11231-0357-40E1-95D1-B1D415A5DA9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4949641-DFAD-485D-9E01-792496819C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0163D-0C88-44A7-8699-458A2D875081}" type="datetimeFigureOut">
              <a:rPr lang="en-US" smtClean="0"/>
              <a:t>5/15/2021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B8E592B-229A-4F60-B632-77C241CF19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EA25825-8A4C-490F-B43B-072FD5617B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F3F24-217D-4428-996E-218C89128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0186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E7036B-1A4B-4028-AB00-C57674592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E86D35-DEFC-4317-A200-8363E5A4D1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0163D-0C88-44A7-8699-458A2D875081}" type="datetimeFigureOut">
              <a:rPr lang="en-US" smtClean="0"/>
              <a:t>5/15/2021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13F30C-848C-43A0-AF23-F8A7480073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4DF043-E4F2-4CE2-AC91-3C5091596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F3F24-217D-4428-996E-218C89128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386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BF4A79-C349-491C-9AF7-8EF24BA2DF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0163D-0C88-44A7-8699-458A2D875081}" type="datetimeFigureOut">
              <a:rPr lang="en-US" smtClean="0"/>
              <a:t>5/15/2021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D4B47E6-A4DA-4A27-BB77-8F4624CD32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622A8A-2280-472F-99B8-6D9F76D1E6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F3F24-217D-4428-996E-218C89128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2560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50F2D-A042-4EBA-AECF-5F44A6CB70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26A268-649F-419B-8EC8-76A2C9673F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AA5BCD-FFA4-461D-89DF-22803A3BA5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0B7568-349E-41CE-A1F2-4B95EE4772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0163D-0C88-44A7-8699-458A2D875081}" type="datetimeFigureOut">
              <a:rPr lang="en-US" smtClean="0"/>
              <a:t>5/15/2021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2EC636-AA8E-40CE-9225-F9498BA4F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34C0C6-DC33-4E05-81CB-D1D792A242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F3F24-217D-4428-996E-218C89128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587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C58AE-137F-4A3C-8671-C43614D44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2FBD688-719C-4A3B-B656-CF6A2C1DE81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B6DF04-CBB8-4F7D-96E2-EBC5DFD7F7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26ECC0-11D3-4098-A134-56AB3C9A7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0163D-0C88-44A7-8699-458A2D875081}" type="datetimeFigureOut">
              <a:rPr lang="en-US" smtClean="0"/>
              <a:t>5/15/2021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AD062C-95FE-4591-B5A3-2289389DCB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959CBD-5EFD-48FD-8AD4-EF9C899F12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F3F24-217D-4428-996E-218C89128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2074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401E7F7-1F05-4E97-B013-FA8D9D488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52F53E-47BA-4089-8A0E-0168D09E94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56FB2E-018A-4683-AB1E-917EC9E8CAF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50163D-0C88-44A7-8699-458A2D875081}" type="datetimeFigureOut">
              <a:rPr lang="en-US" smtClean="0"/>
              <a:t>5/15/2021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120D1E-F7EF-4A93-9FDF-F9A5645953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5244C5-0FE5-4D6B-B41C-4656169C48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1F3F24-217D-4428-996E-218C89128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0587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360D443-CAC0-4E9F-B99C-9796300B233B}"/>
              </a:ext>
            </a:extLst>
          </p:cNvPr>
          <p:cNvGrpSpPr/>
          <p:nvPr/>
        </p:nvGrpSpPr>
        <p:grpSpPr>
          <a:xfrm>
            <a:off x="2073583" y="-635465"/>
            <a:ext cx="8655936" cy="7493465"/>
            <a:chOff x="2073583" y="-635465"/>
            <a:chExt cx="8655936" cy="7493465"/>
          </a:xfrm>
        </p:grpSpPr>
        <p:pic>
          <p:nvPicPr>
            <p:cNvPr id="7" name="Picture 6" descr="Graphical user interface, diagram&#10;&#10;Description automatically generated">
              <a:extLst>
                <a:ext uri="{FF2B5EF4-FFF2-40B4-BE49-F238E27FC236}">
                  <a16:creationId xmlns:a16="http://schemas.microsoft.com/office/drawing/2014/main" id="{D1D43EDE-DEB1-4AE4-8CD4-0FAA92394E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53770" y="-635465"/>
              <a:ext cx="6899559" cy="3468662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8B65C47-42E4-4C1E-B0FE-18BA05455CF0}"/>
                </a:ext>
              </a:extLst>
            </p:cNvPr>
            <p:cNvSpPr/>
            <p:nvPr/>
          </p:nvSpPr>
          <p:spPr>
            <a:xfrm>
              <a:off x="2170301" y="2948732"/>
              <a:ext cx="8559218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dirty="0">
                  <a:latin typeface="Arial" panose="020B0604020202020204" pitchFamily="34" charset="0"/>
                  <a:ea typeface="Times New Roman" panose="02020603050405020304" pitchFamily="18" charset="0"/>
                </a:rPr>
                <a:t>Schematic overview of the proposed learning-based processing framework that enables high-resolution dynamic DMRSI. </a:t>
              </a:r>
              <a:endParaRPr lang="en-US" sz="1200" dirty="0"/>
            </a:p>
          </p:txBody>
        </p:sp>
        <p:pic>
          <p:nvPicPr>
            <p:cNvPr id="15" name="Picture 14" descr="Graphical user interface&#10;&#10;Description automatically generated">
              <a:extLst>
                <a:ext uri="{FF2B5EF4-FFF2-40B4-BE49-F238E27FC236}">
                  <a16:creationId xmlns:a16="http://schemas.microsoft.com/office/drawing/2014/main" id="{E01BCED3-C4EE-447B-8EA8-BA2BC0FBFD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5475"/>
            <a:stretch/>
          </p:blipFill>
          <p:spPr>
            <a:xfrm>
              <a:off x="2073583" y="3283275"/>
              <a:ext cx="8259932" cy="3240182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33AAA308-CFF4-4C42-8C19-F1DA0ED94950}"/>
                    </a:ext>
                  </a:extLst>
                </p:cNvPr>
                <p:cNvSpPr/>
                <p:nvPr/>
              </p:nvSpPr>
              <p:spPr>
                <a:xfrm>
                  <a:off x="3048000" y="6581001"/>
                  <a:ext cx="6096000" cy="276999"/>
                </a:xfrm>
                <a:prstGeom prst="rect">
                  <a:avLst/>
                </a:prstGeom>
              </p:spPr>
              <p:txBody>
                <a:bodyPr>
                  <a:spAutoFit/>
                </a:bodyPr>
                <a:lstStyle/>
                <a:p>
                  <a:pPr algn="ctr"/>
                  <a:r>
                    <a:rPr lang="en-US" sz="1200" dirty="0">
                      <a:latin typeface="Arial" panose="020B0604020202020204" pitchFamily="34" charset="0"/>
                      <a:ea typeface="Times New Roman" panose="02020603050405020304" pitchFamily="18" charset="0"/>
                    </a:rPr>
                    <a:t>High-resolution (10 </a:t>
                  </a:r>
                  <a14:m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𝜇</m:t>
                      </m:r>
                    </m:oMath>
                  </a14:m>
                  <a:r>
                    <a:rPr lang="en-US" sz="1200" dirty="0">
                      <a:latin typeface="Arial" panose="020B0604020202020204" pitchFamily="34" charset="0"/>
                      <a:ea typeface="Times New Roman" panose="02020603050405020304" pitchFamily="18" charset="0"/>
                    </a:rPr>
                    <a:t>L; 1 min) dynamic DMRSI results of rat brain with a small tumor.</a:t>
                  </a:r>
                  <a:endParaRPr lang="en-US" sz="1200" dirty="0"/>
                </a:p>
              </p:txBody>
            </p:sp>
          </mc:Choice>
          <mc:Fallback xmlns=""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33AAA308-CFF4-4C42-8C19-F1DA0ED9495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48000" y="6581001"/>
                  <a:ext cx="6096000" cy="276999"/>
                </a:xfrm>
                <a:prstGeom prst="rect">
                  <a:avLst/>
                </a:prstGeom>
                <a:blipFill>
                  <a:blip r:embed="rId4"/>
                  <a:stretch>
                    <a:fillRect t="-4444" b="-1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5234352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FF61B77C-FEBD-4B43-9391-7EECC7BA6182}"/>
              </a:ext>
            </a:extLst>
          </p:cNvPr>
          <p:cNvGrpSpPr/>
          <p:nvPr/>
        </p:nvGrpSpPr>
        <p:grpSpPr>
          <a:xfrm>
            <a:off x="1000758" y="-3044265"/>
            <a:ext cx="7211808" cy="13327485"/>
            <a:chOff x="1000758" y="-3044265"/>
            <a:chExt cx="7211808" cy="13327485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75433F01-2DC1-4D36-B707-007CADF3FF5E}"/>
                </a:ext>
              </a:extLst>
            </p:cNvPr>
            <p:cNvGrpSpPr/>
            <p:nvPr/>
          </p:nvGrpSpPr>
          <p:grpSpPr>
            <a:xfrm>
              <a:off x="1470664" y="-3044265"/>
              <a:ext cx="6537074" cy="6753262"/>
              <a:chOff x="243721" y="-8476"/>
              <a:chExt cx="6537074" cy="6753262"/>
            </a:xfrm>
          </p:grpSpPr>
          <p:pic>
            <p:nvPicPr>
              <p:cNvPr id="4" name="Picture 3" descr="Diagram&#10;&#10;Description automatically generated">
                <a:extLst>
                  <a:ext uri="{FF2B5EF4-FFF2-40B4-BE49-F238E27FC236}">
                    <a16:creationId xmlns:a16="http://schemas.microsoft.com/office/drawing/2014/main" id="{8B644D81-D0C2-4124-9A42-F933789BD0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3721" y="-8476"/>
                <a:ext cx="6537074" cy="6088530"/>
              </a:xfrm>
              <a:prstGeom prst="rect">
                <a:avLst/>
              </a:prstGeom>
            </p:spPr>
          </p:pic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D5FD9CC9-32C0-47A6-8A1F-5E8667A566F6}"/>
                  </a:ext>
                </a:extLst>
              </p:cNvPr>
              <p:cNvSpPr/>
              <p:nvPr/>
            </p:nvSpPr>
            <p:spPr>
              <a:xfrm>
                <a:off x="269738" y="6144622"/>
                <a:ext cx="6219962" cy="6001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n-US" sz="1100" dirty="0">
                    <a:latin typeface="Arial" panose="020B0604020202020204" pitchFamily="34" charset="0"/>
                    <a:ea typeface="等线" panose="02010600030101010101" pitchFamily="2" charset="-122"/>
                    <a:cs typeface="Arial" panose="020B0604020202020204" pitchFamily="34" charset="0"/>
                  </a:rPr>
                  <a:t>Illustration of the key features of the proposed method: a) a compensated exponential model to better handle practical non-exponential signal variations, b) use of learned parameter distributions to stabilize parameter estimation, and c) constrained MWF estimation scheme.</a:t>
                </a:r>
                <a:endParaRPr lang="en-US" sz="11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A7564614-1BA6-493D-BB41-58394C39030B}"/>
                </a:ext>
              </a:extLst>
            </p:cNvPr>
            <p:cNvGrpSpPr/>
            <p:nvPr/>
          </p:nvGrpSpPr>
          <p:grpSpPr>
            <a:xfrm>
              <a:off x="1000758" y="4363880"/>
              <a:ext cx="7211808" cy="5919340"/>
              <a:chOff x="1032012" y="4040030"/>
              <a:chExt cx="7211808" cy="5919340"/>
            </a:xfrm>
          </p:grpSpPr>
          <p:pic>
            <p:nvPicPr>
              <p:cNvPr id="7" name="Picture 6" descr="Background pattern&#10;&#10;Description automatically generated">
                <a:extLst>
                  <a:ext uri="{FF2B5EF4-FFF2-40B4-BE49-F238E27FC236}">
                    <a16:creationId xmlns:a16="http://schemas.microsoft.com/office/drawing/2014/main" id="{6BC717AB-A8DC-4ADD-B93E-7705EAE397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32012" y="4040030"/>
                <a:ext cx="7211808" cy="5453793"/>
              </a:xfrm>
              <a:prstGeom prst="rect">
                <a:avLst/>
              </a:prstGeom>
            </p:spPr>
          </p:pic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82F7572D-6290-4191-B1A2-CFF64871217E}"/>
                  </a:ext>
                </a:extLst>
              </p:cNvPr>
              <p:cNvSpPr/>
              <p:nvPr/>
            </p:nvSpPr>
            <p:spPr>
              <a:xfrm>
                <a:off x="1496681" y="9682371"/>
                <a:ext cx="6096000" cy="276999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algn="ctr"/>
                <a:r>
                  <a:rPr lang="en-US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In vivo results obtained from healthy subjects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00611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C8A1DDFB-3CE7-4904-8F96-257021E11686}"/>
              </a:ext>
            </a:extLst>
          </p:cNvPr>
          <p:cNvGrpSpPr/>
          <p:nvPr/>
        </p:nvGrpSpPr>
        <p:grpSpPr>
          <a:xfrm>
            <a:off x="3163555" y="-534881"/>
            <a:ext cx="6999619" cy="8970916"/>
            <a:chOff x="3163555" y="-534881"/>
            <a:chExt cx="6999619" cy="897091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2B44EDFC-CA5F-4393-9C29-27BC1D3749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783"/>
            <a:stretch/>
          </p:blipFill>
          <p:spPr>
            <a:xfrm>
              <a:off x="3163555" y="-534881"/>
              <a:ext cx="6761495" cy="3856516"/>
            </a:xfrm>
            <a:prstGeom prst="rect">
              <a:avLst/>
            </a:prstGeom>
          </p:spPr>
        </p:pic>
        <p:pic>
          <p:nvPicPr>
            <p:cNvPr id="6" name="Picture 5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C6648C21-8224-4BC8-9A2D-8BB67988FE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583"/>
            <a:stretch/>
          </p:blipFill>
          <p:spPr>
            <a:xfrm>
              <a:off x="3163555" y="4281449"/>
              <a:ext cx="6886673" cy="3579851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3BB30AC-C99B-4EDA-A62B-4B215A35442B}"/>
                </a:ext>
              </a:extLst>
            </p:cNvPr>
            <p:cNvSpPr/>
            <p:nvPr/>
          </p:nvSpPr>
          <p:spPr>
            <a:xfrm>
              <a:off x="3163555" y="3522047"/>
              <a:ext cx="6999619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>
                  <a:latin typeface="Arial" panose="020B0604020202020204" pitchFamily="34" charset="0"/>
                  <a:ea typeface="等线" panose="02010600030101010101" pitchFamily="2" charset="-122"/>
                  <a:cs typeface="Arial" panose="020B0604020202020204" pitchFamily="34" charset="0"/>
                </a:rPr>
                <a:t>A set of multi-molecular multiple parameter results obtained from one healthy subject.</a:t>
              </a:r>
              <a:endParaRPr lang="en-US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B03EF23-39EA-4C3A-BEAE-2AAD73C2C99D}"/>
                </a:ext>
              </a:extLst>
            </p:cNvPr>
            <p:cNvSpPr/>
            <p:nvPr/>
          </p:nvSpPr>
          <p:spPr>
            <a:xfrm>
              <a:off x="3163555" y="8159036"/>
              <a:ext cx="6999619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>
                  <a:latin typeface="Arial" panose="020B0604020202020204" pitchFamily="34" charset="0"/>
                  <a:ea typeface="等线" panose="02010600030101010101" pitchFamily="2" charset="-122"/>
                  <a:cs typeface="Arial" panose="020B0604020202020204" pitchFamily="34" charset="0"/>
                </a:rPr>
                <a:t>A set of multi-molecular multiple parameter results obtained from one tumor patient.</a:t>
              </a:r>
              <a:endParaRPr lang="en-US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032733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</TotalTime>
  <Words>111</Words>
  <Application>Microsoft Office PowerPoint</Application>
  <PresentationFormat>Widescreen</PresentationFormat>
  <Paragraphs>6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8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Li, Yudu</dc:creator>
  <cp:lastModifiedBy>Li, Yudu</cp:lastModifiedBy>
  <cp:revision>10</cp:revision>
  <dcterms:created xsi:type="dcterms:W3CDTF">2021-05-15T21:17:41Z</dcterms:created>
  <dcterms:modified xsi:type="dcterms:W3CDTF">2021-05-15T22:42:22Z</dcterms:modified>
</cp:coreProperties>
</file>